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2" r:id="rId10"/>
  </p:sldIdLst>
  <p:sldSz cx="9144000" cy="6858000" type="screen4x3"/>
  <p:notesSz cx="6858000" cy="99472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974B1-E871-4639-86F7-4E43D7D83300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554BF-6669-4CEE-8D0F-254D6AEF86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046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1D77-2746-4598-A657-9E3F91EE7555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BDA46-E199-4C8E-B113-F329D7127A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DA46-E199-4C8E-B113-F329D7127A0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16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DA46-E199-4C8E-B113-F329D7127A0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510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DA46-E199-4C8E-B113-F329D7127A0F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57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DA46-E199-4C8E-B113-F329D7127A0F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66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6FAF-89ED-45CA-BB0C-1DFD0C0CE4A0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D372-D000-4EA4-A8F4-A34AF4B423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93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6FAF-89ED-45CA-BB0C-1DFD0C0CE4A0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D372-D000-4EA4-A8F4-A34AF4B423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78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6FAF-89ED-45CA-BB0C-1DFD0C0CE4A0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D372-D000-4EA4-A8F4-A34AF4B423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28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6FAF-89ED-45CA-BB0C-1DFD0C0CE4A0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D372-D000-4EA4-A8F4-A34AF4B423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20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6FAF-89ED-45CA-BB0C-1DFD0C0CE4A0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D372-D000-4EA4-A8F4-A34AF4B423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51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6FAF-89ED-45CA-BB0C-1DFD0C0CE4A0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D372-D000-4EA4-A8F4-A34AF4B423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53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6FAF-89ED-45CA-BB0C-1DFD0C0CE4A0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D372-D000-4EA4-A8F4-A34AF4B423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05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6FAF-89ED-45CA-BB0C-1DFD0C0CE4A0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D372-D000-4EA4-A8F4-A34AF4B423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1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6FAF-89ED-45CA-BB0C-1DFD0C0CE4A0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D372-D000-4EA4-A8F4-A34AF4B423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22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6FAF-89ED-45CA-BB0C-1DFD0C0CE4A0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D372-D000-4EA4-A8F4-A34AF4B423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75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6FAF-89ED-45CA-BB0C-1DFD0C0CE4A0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D372-D000-4EA4-A8F4-A34AF4B423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82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6FAF-89ED-45CA-BB0C-1DFD0C0CE4A0}" type="datetimeFigureOut">
              <a:rPr lang="zh-TW" altLang="en-US" smtClean="0"/>
              <a:pPr/>
              <a:t>2017/10/13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2D372-D000-4EA4-A8F4-A34AF4B423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0" y="0"/>
            <a:ext cx="9144000" cy="620688"/>
            <a:chOff x="0" y="0"/>
            <a:chExt cx="12496800" cy="749300"/>
          </a:xfrm>
        </p:grpSpPr>
        <p:pic>
          <p:nvPicPr>
            <p:cNvPr id="8" name="圖片 7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074"/>
            <a:stretch/>
          </p:blipFill>
          <p:spPr>
            <a:xfrm>
              <a:off x="0" y="0"/>
              <a:ext cx="6858000" cy="7493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074"/>
            <a:stretch/>
          </p:blipFill>
          <p:spPr>
            <a:xfrm>
              <a:off x="5638800" y="0"/>
              <a:ext cx="6858000" cy="749300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 userDrawn="1"/>
        </p:nvGrpSpPr>
        <p:grpSpPr>
          <a:xfrm>
            <a:off x="0" y="6268939"/>
            <a:ext cx="9144000" cy="589061"/>
            <a:chOff x="0" y="6108700"/>
            <a:chExt cx="12496800" cy="749300"/>
          </a:xfrm>
        </p:grpSpPr>
        <p:pic>
          <p:nvPicPr>
            <p:cNvPr id="11" name="圖片 10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5" t="88889" r="185" b="185"/>
            <a:stretch/>
          </p:blipFill>
          <p:spPr>
            <a:xfrm>
              <a:off x="0" y="6108700"/>
              <a:ext cx="6858000" cy="74930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5" t="88889" r="185" b="185"/>
            <a:stretch/>
          </p:blipFill>
          <p:spPr>
            <a:xfrm>
              <a:off x="5638800" y="6108700"/>
              <a:ext cx="6858000" cy="749300"/>
            </a:xfrm>
            <a:prstGeom prst="rect">
              <a:avLst/>
            </a:prstGeom>
          </p:spPr>
        </p:pic>
      </p:grp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88" y="5085184"/>
            <a:ext cx="1437981" cy="14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5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2304;&#38468;&#20214;&#22235;&#12305;&#23416;&#29983;&#23416;&#32722;&#31038;&#32676;&#36939;&#20316;&#27298;&#26680;&#34920;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2.thu.edu.tw/242118" TargetMode="External"/><Relationship Id="rId2" Type="http://schemas.openxmlformats.org/officeDocument/2006/relationships/hyperlink" Target="https://form2.thu.edu.tw/23954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735632"/>
            <a:ext cx="7848872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800" b="0" dirty="0" smtClean="0">
                <a:latin typeface="華康中黑體(P)" pitchFamily="34" charset="-120"/>
                <a:ea typeface="華康中黑體(P)" pitchFamily="34" charset="-120"/>
              </a:rPr>
              <a:t>學生學習社群   運作說明會</a:t>
            </a:r>
            <a:endParaRPr lang="zh-TW" altLang="zh-TW" sz="4800" b="0" dirty="0" smtClean="0">
              <a:latin typeface="華康中黑體(P)" pitchFamily="34" charset="-120"/>
              <a:ea typeface="華康中黑體(P)" pitchFamily="34" charset="-120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899592" y="1412776"/>
            <a:ext cx="5279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東海大學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學年度   第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學期 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副標題 2"/>
          <p:cNvSpPr txBox="1">
            <a:spLocks/>
          </p:cNvSpPr>
          <p:nvPr/>
        </p:nvSpPr>
        <p:spPr>
          <a:xfrm>
            <a:off x="5229148" y="4901676"/>
            <a:ext cx="3024336" cy="1335636"/>
          </a:xfrm>
          <a:prstGeom prst="rect">
            <a:avLst/>
          </a:prstGeom>
        </p:spPr>
        <p:txBody>
          <a:bodyPr vert="horz" tIns="0" rIns="45720" bIns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日期：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日（三）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時間：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0~13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地點：文學院</a:t>
            </a: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A102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410204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執行期間：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~107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61048"/>
            <a:ext cx="2342276" cy="220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華康中黑體(P)" pitchFamily="34" charset="-120"/>
                <a:ea typeface="華康中黑體(P)" pitchFamily="34" charset="-120"/>
              </a:rPr>
              <a:t>成立目的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208" y="1528192"/>
            <a:ext cx="7643192" cy="4925144"/>
          </a:xfrm>
        </p:spPr>
        <p:txBody>
          <a:bodyPr anchor="ctr">
            <a:normAutofit/>
          </a:bodyPr>
          <a:lstStyle/>
          <a:p>
            <a:r>
              <a:rPr lang="zh-TW" altLang="zh-TW" sz="2400" dirty="0" smtClean="0"/>
              <a:t>本</a:t>
            </a:r>
            <a:r>
              <a:rPr lang="zh-TW" altLang="en-US" sz="2400" dirty="0" smtClean="0"/>
              <a:t>學生學習社群</a:t>
            </a:r>
            <a:r>
              <a:rPr lang="zh-TW" altLang="zh-TW" sz="2400" dirty="0" smtClean="0"/>
              <a:t>由「</a:t>
            </a:r>
            <a:r>
              <a:rPr lang="zh-TW" altLang="en-US" sz="2400" dirty="0" smtClean="0"/>
              <a:t>教育部教學卓越計畫</a:t>
            </a:r>
            <a:r>
              <a:rPr lang="zh-TW" altLang="zh-TW" sz="2400" dirty="0" smtClean="0"/>
              <a:t>」補助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zh-TW" sz="2400" dirty="0" smtClean="0"/>
              <a:t>鼓勵學生自組</a:t>
            </a:r>
            <a:r>
              <a:rPr lang="zh-TW" altLang="en-US" sz="2400" dirty="0" smtClean="0"/>
              <a:t>社群</a:t>
            </a:r>
            <a:r>
              <a:rPr lang="zh-TW" altLang="zh-TW" sz="2400" dirty="0" smtClean="0"/>
              <a:t>，透過</a:t>
            </a:r>
            <a:r>
              <a:rPr lang="zh-TW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同儕討論、共同研讀課業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、</a:t>
            </a:r>
            <a:r>
              <a:rPr lang="zh-TW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閱讀課外延伸資料、辦理相關講座</a:t>
            </a:r>
            <a:r>
              <a:rPr lang="zh-TW" altLang="zh-TW" sz="2400" dirty="0" smtClean="0"/>
              <a:t>及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參與校內外</a:t>
            </a:r>
            <a:r>
              <a:rPr lang="zh-TW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競賽</a:t>
            </a:r>
            <a:r>
              <a:rPr lang="zh-TW" altLang="zh-TW" sz="2400" dirty="0" smtClean="0"/>
              <a:t>等方式，</a:t>
            </a:r>
            <a:r>
              <a:rPr lang="zh-TW" altLang="en-US" sz="2400" dirty="0" smtClean="0"/>
              <a:t>以</a:t>
            </a:r>
            <a:r>
              <a:rPr lang="zh-TW" altLang="zh-TW" sz="2400" dirty="0" smtClean="0"/>
              <a:t>達經驗知識分享、全面提</a:t>
            </a:r>
            <a:r>
              <a:rPr lang="zh-TW" altLang="en-US" sz="2400" dirty="0" smtClean="0"/>
              <a:t>升</a:t>
            </a:r>
            <a:r>
              <a:rPr lang="zh-TW" altLang="zh-TW" sz="2400" dirty="0" smtClean="0"/>
              <a:t>學生自主學習風氣之目的。</a:t>
            </a:r>
            <a:endParaRPr lang="en-US" altLang="zh-TW" sz="2400" dirty="0" smtClean="0"/>
          </a:p>
          <a:p>
            <a:r>
              <a:rPr lang="zh-TW" altLang="en-US" sz="2400" dirty="0" smtClean="0"/>
              <a:t>學生學習社群共</a:t>
            </a:r>
            <a:r>
              <a:rPr lang="zh-TW" altLang="zh-TW" sz="2400" dirty="0" smtClean="0"/>
              <a:t>分為</a:t>
            </a:r>
            <a:r>
              <a:rPr lang="zh-TW" altLang="en-US" sz="2400" dirty="0" smtClean="0"/>
              <a:t>三</a:t>
            </a:r>
            <a:r>
              <a:rPr lang="zh-TW" altLang="zh-TW" sz="2400" dirty="0" smtClean="0"/>
              <a:t>大類：</a:t>
            </a:r>
            <a:endParaRPr lang="en-US" altLang="zh-TW" sz="2400" dirty="0" smtClean="0"/>
          </a:p>
          <a:p>
            <a:pPr marL="493776" indent="-457200">
              <a:buNone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多元領域學習社群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93776" indent="-457200">
              <a:buNone/>
            </a:pP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     2.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專業學科加強社群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93776" indent="-457200">
              <a:buNone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新南向學生學習社群</a:t>
            </a:r>
            <a:endParaRPr lang="en-US" altLang="zh-TW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華康中黑體(P)" pitchFamily="34" charset="-120"/>
                <a:ea typeface="華康中黑體(P)" pitchFamily="34" charset="-120"/>
              </a:rPr>
              <a:t>獎助金給付方式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 anchor="ctr">
            <a:normAutofit/>
          </a:bodyPr>
          <a:lstStyle/>
          <a:p>
            <a:r>
              <a:rPr lang="zh-TW" altLang="zh-TW" sz="2400" dirty="0" smtClean="0"/>
              <a:t>每組審核通過之</a:t>
            </a:r>
            <a:r>
              <a:rPr lang="zh-TW" altLang="en-US" sz="2400" dirty="0" smtClean="0"/>
              <a:t>社群給予獎助金</a:t>
            </a:r>
            <a:r>
              <a:rPr lang="zh-TW" altLang="zh-TW" sz="2400" b="1" u="sng" dirty="0" smtClean="0">
                <a:solidFill>
                  <a:schemeClr val="accent1">
                    <a:lumMod val="75000"/>
                  </a:schemeClr>
                </a:solidFill>
              </a:rPr>
              <a:t>新台幣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8,000</a:t>
            </a:r>
            <a:r>
              <a:rPr lang="zh-TW" altLang="zh-TW" sz="2400" b="1" u="sng" dirty="0" smtClean="0">
                <a:solidFill>
                  <a:schemeClr val="accent1">
                    <a:lumMod val="75000"/>
                  </a:schemeClr>
                </a:solidFill>
              </a:rPr>
              <a:t>元整</a:t>
            </a:r>
            <a:r>
              <a:rPr lang="zh-TW" altLang="zh-TW" sz="2400" dirty="0" smtClean="0"/>
              <a:t>。</a:t>
            </a:r>
          </a:p>
          <a:p>
            <a:r>
              <a:rPr lang="zh-TW" altLang="zh-TW" sz="2400" b="1" dirty="0" smtClean="0"/>
              <a:t>獎助金將分為兩期發放</a:t>
            </a:r>
            <a:r>
              <a:rPr lang="zh-TW" altLang="en-US" sz="2400" b="1" dirty="0" smtClean="0"/>
              <a:t>：</a:t>
            </a:r>
            <a:endParaRPr lang="en-US" altLang="zh-TW" sz="2400" b="1" dirty="0" smtClean="0"/>
          </a:p>
          <a:p>
            <a:pPr marL="493776" indent="-457200">
              <a:buNone/>
            </a:pP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     1.</a:t>
            </a:r>
            <a:r>
              <a:rPr lang="zh-TW" altLang="zh-TW" sz="2400" dirty="0" smtClean="0">
                <a:solidFill>
                  <a:schemeClr val="accent1">
                    <a:lumMod val="75000"/>
                  </a:schemeClr>
                </a:solidFill>
              </a:rPr>
              <a:t>第一期款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3,000</a:t>
            </a:r>
            <a:r>
              <a:rPr lang="zh-TW" altLang="zh-TW" sz="2400" dirty="0" smtClean="0">
                <a:solidFill>
                  <a:schemeClr val="accent1">
                    <a:lumMod val="75000"/>
                  </a:schemeClr>
                </a:solidFill>
              </a:rPr>
              <a:t>元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TW" altLang="zh-TW" sz="2400" dirty="0" smtClean="0">
                <a:solidFill>
                  <a:schemeClr val="accent1">
                    <a:lumMod val="75000"/>
                  </a:schemeClr>
                </a:solidFill>
              </a:rPr>
              <a:t>審核通過後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核撥。</a:t>
            </a:r>
            <a:endParaRPr lang="en-US" altLang="zh-TW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20725" indent="-684213">
              <a:buNone/>
            </a:pPr>
            <a:r>
              <a:rPr lang="en-US" altLang="zh-TW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zh-TW" altLang="zh-TW" sz="2400" dirty="0" smtClean="0">
                <a:solidFill>
                  <a:schemeClr val="accent1">
                    <a:lumMod val="75000"/>
                  </a:schemeClr>
                </a:solidFill>
              </a:rPr>
              <a:t>第二期款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5,000</a:t>
            </a:r>
            <a:r>
              <a:rPr lang="zh-TW" altLang="zh-TW" sz="2400" dirty="0" smtClean="0">
                <a:solidFill>
                  <a:schemeClr val="accent1">
                    <a:lumMod val="75000"/>
                  </a:schemeClr>
                </a:solidFill>
              </a:rPr>
              <a:t>元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TW" altLang="zh-TW" sz="2400" dirty="0" smtClean="0">
                <a:solidFill>
                  <a:schemeClr val="accent1">
                    <a:lumMod val="75000"/>
                  </a:schemeClr>
                </a:solidFill>
              </a:rPr>
              <a:t>期中管考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（約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</a:rPr>
              <a:t>月上旬） </a:t>
            </a:r>
            <a:r>
              <a:rPr lang="zh-TW" altLang="zh-TW" sz="2400" dirty="0" smtClean="0">
                <a:solidFill>
                  <a:schemeClr val="accent1">
                    <a:lumMod val="75000"/>
                  </a:schemeClr>
                </a:solidFill>
              </a:rPr>
              <a:t>後核撥。</a:t>
            </a:r>
            <a:endParaRPr lang="en-US" altLang="zh-TW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93776" indent="-457200">
              <a:buNone/>
            </a:pPr>
            <a:endParaRPr lang="zh-TW" altLang="zh-TW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zh-TW" altLang="zh-TW" sz="2400" dirty="0" smtClean="0">
                <a:solidFill>
                  <a:srgbClr val="FF0000"/>
                </a:solidFill>
              </a:rPr>
              <a:t>獲得補助之</a:t>
            </a:r>
            <a:r>
              <a:rPr lang="zh-TW" altLang="en-US" sz="2400" dirty="0" smtClean="0">
                <a:solidFill>
                  <a:srgbClr val="FF0000"/>
                </a:solidFill>
              </a:rPr>
              <a:t>社群</a:t>
            </a:r>
            <a:r>
              <a:rPr lang="zh-TW" altLang="zh-TW" sz="2400" dirty="0" smtClean="0">
                <a:solidFill>
                  <a:srgbClr val="FF0000"/>
                </a:solidFill>
              </a:rPr>
              <a:t>，若經發現計畫更動幅度超過</a:t>
            </a:r>
            <a:r>
              <a:rPr lang="en-US" altLang="zh-TW" sz="2400" dirty="0" smtClean="0">
                <a:solidFill>
                  <a:srgbClr val="FF0000"/>
                </a:solidFill>
              </a:rPr>
              <a:t>1/2</a:t>
            </a:r>
            <a:r>
              <a:rPr lang="zh-TW" altLang="zh-TW" sz="2400" dirty="0" smtClean="0">
                <a:solidFill>
                  <a:srgbClr val="FF0000"/>
                </a:solidFill>
              </a:rPr>
              <a:t>或執行狀況嚴重落後，主辦單位有權取消資格並要求該</a:t>
            </a:r>
            <a:r>
              <a:rPr lang="zh-TW" altLang="en-US" sz="2400" dirty="0" smtClean="0">
                <a:solidFill>
                  <a:srgbClr val="FF0000"/>
                </a:solidFill>
              </a:rPr>
              <a:t>社群</a:t>
            </a:r>
            <a:r>
              <a:rPr lang="zh-TW" altLang="zh-TW" sz="2400" dirty="0" smtClean="0">
                <a:solidFill>
                  <a:srgbClr val="FF0000"/>
                </a:solidFill>
              </a:rPr>
              <a:t>全數退還補助金。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華康中黑體(P)" pitchFamily="34" charset="-120"/>
                <a:ea typeface="華康中黑體(P)" pitchFamily="34" charset="-120"/>
              </a:rPr>
              <a:t>獎助金給付注意事項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781128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lang="zh-TW" altLang="en-US" sz="2400" dirty="0" smtClean="0"/>
              <a:t>請各位組員</a:t>
            </a:r>
            <a:r>
              <a:rPr lang="zh-TW" altLang="en-US" sz="2400" b="1" dirty="0" smtClean="0"/>
              <a:t>填寫</a:t>
            </a:r>
            <a:r>
              <a:rPr lang="zh-TW" alt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一、二期款收據</a:t>
            </a:r>
            <a:r>
              <a:rPr lang="zh-TW" altLang="en-US" sz="2400" dirty="0" smtClean="0"/>
              <a:t>，並提供：</a:t>
            </a:r>
            <a:endParaRPr lang="en-US" altLang="zh-TW" sz="2400" dirty="0" smtClean="0"/>
          </a:p>
          <a:p>
            <a:pPr marL="493776" indent="-457200">
              <a:lnSpc>
                <a:spcPts val="3300"/>
              </a:lnSpc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zh-TW" alt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學生證正、反面影本</a:t>
            </a:r>
            <a:endParaRPr lang="en-US" altLang="zh-TW" sz="2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93776" indent="-457200">
              <a:lnSpc>
                <a:spcPts val="3300"/>
              </a:lnSpc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zh-TW" alt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身分證正、反面影本</a:t>
            </a:r>
            <a:endParaRPr lang="en-US" altLang="zh-TW" sz="2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93776" indent="-457200">
              <a:lnSpc>
                <a:spcPts val="3300"/>
              </a:lnSpc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zh-TW" alt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銀行或郵局存摺影本</a:t>
            </a:r>
            <a:r>
              <a:rPr lang="zh-TW" altLang="en-US" sz="2400" b="1" dirty="0" smtClean="0"/>
              <a:t>（</a:t>
            </a:r>
            <a:r>
              <a:rPr lang="zh-TW" altLang="en-US" sz="2400" dirty="0" smtClean="0"/>
              <a:t>含分行名稱、帳號</a:t>
            </a:r>
            <a:r>
              <a:rPr lang="zh-TW" altLang="en-US" sz="2400" b="1" dirty="0" smtClean="0"/>
              <a:t>）</a:t>
            </a:r>
            <a:endParaRPr lang="en-US" altLang="zh-TW" sz="2400" dirty="0" smtClean="0"/>
          </a:p>
          <a:p>
            <a:pPr marL="493776" lvl="0" indent="-457200">
              <a:lnSpc>
                <a:spcPts val="3300"/>
              </a:lnSpc>
              <a:spcBef>
                <a:spcPts val="0"/>
              </a:spcBef>
              <a:buNone/>
            </a:pPr>
            <a:r>
              <a:rPr lang="en-US" altLang="zh-TW" sz="2400" dirty="0" smtClean="0"/>
              <a:t>      </a:t>
            </a:r>
            <a:r>
              <a:rPr lang="en-US" altLang="zh-TW" sz="2400" b="1" dirty="0" smtClean="0"/>
              <a:t>4</a:t>
            </a:r>
            <a:r>
              <a:rPr lang="en-US" altLang="zh-TW" sz="2400" dirty="0" smtClean="0"/>
              <a:t>.</a:t>
            </a:r>
            <a:r>
              <a:rPr lang="zh-TW" altLang="zh-TW" sz="2400" dirty="0" smtClean="0"/>
              <a:t>具領人身份若為</a:t>
            </a:r>
            <a:r>
              <a:rPr lang="zh-TW" altLang="zh-TW" sz="2400" dirty="0" smtClean="0">
                <a:solidFill>
                  <a:schemeClr val="accent2">
                    <a:lumMod val="75000"/>
                  </a:schemeClr>
                </a:solidFill>
              </a:rPr>
              <a:t>外籍生</a:t>
            </a:r>
            <a:r>
              <a:rPr lang="zh-TW" altLang="zh-TW" sz="2400" dirty="0" smtClean="0"/>
              <a:t>，請檢附</a:t>
            </a:r>
            <a:r>
              <a:rPr lang="zh-TW" altLang="zh-TW" sz="2400" b="1" u="sng" dirty="0" smtClean="0">
                <a:solidFill>
                  <a:schemeClr val="accent1">
                    <a:lumMod val="75000"/>
                  </a:schemeClr>
                </a:solidFill>
              </a:rPr>
              <a:t>護照</a:t>
            </a:r>
            <a:r>
              <a:rPr lang="zh-TW" altLang="en-US" sz="2400" dirty="0" smtClean="0"/>
              <a:t>及</a:t>
            </a:r>
            <a:r>
              <a:rPr lang="zh-TW" altLang="zh-TW" sz="2400" b="1" u="sng" dirty="0" smtClean="0">
                <a:solidFill>
                  <a:schemeClr val="accent1">
                    <a:lumMod val="75000"/>
                  </a:schemeClr>
                </a:solidFill>
              </a:rPr>
              <a:t>居留證影本</a:t>
            </a:r>
            <a:endParaRPr lang="en-US" altLang="zh-TW" sz="2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93776" lvl="0" indent="-457200">
              <a:lnSpc>
                <a:spcPts val="3300"/>
              </a:lnSpc>
              <a:spcBef>
                <a:spcPts val="0"/>
              </a:spcBef>
              <a:buNone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altLang="zh-TW" sz="2400" b="1" dirty="0" smtClean="0">
                <a:solidFill>
                  <a:schemeClr val="accent1">
                    <a:lumMod val="75000"/>
                  </a:schemeClr>
                </a:solidFill>
              </a:rPr>
              <a:t>5.</a:t>
            </a:r>
            <a:r>
              <a:rPr lang="zh-TW" alt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收據</a:t>
            </a:r>
            <a:r>
              <a:rPr lang="en-US" altLang="zh-TW" sz="2400" b="1" u="sng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sz="2400" b="1" u="sng" dirty="0" smtClean="0">
                <a:solidFill>
                  <a:srgbClr val="FF0000"/>
                </a:solidFill>
              </a:rPr>
              <a:t>具領人處需親簽</a:t>
            </a:r>
            <a:r>
              <a:rPr lang="en-US" altLang="zh-TW" sz="2400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93776" lvl="0" indent="-457200">
              <a:lnSpc>
                <a:spcPts val="3300"/>
              </a:lnSpc>
              <a:spcBef>
                <a:spcPts val="0"/>
              </a:spcBef>
              <a:buNone/>
            </a:pPr>
            <a:endParaRPr lang="en-US" altLang="zh-TW" sz="2400" b="1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請負責人彙整以上資料（</a:t>
            </a:r>
            <a:r>
              <a:rPr lang="zh-TW" altLang="en-US" sz="2400" u="sng" dirty="0" smtClean="0">
                <a:latin typeface="華康中黑體(P)" pitchFamily="34" charset="-120"/>
                <a:ea typeface="華康中黑體(P)" pitchFamily="34" charset="-120"/>
              </a:rPr>
              <a:t>收據</a:t>
            </a:r>
            <a:r>
              <a:rPr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及相關</a:t>
            </a:r>
            <a:r>
              <a:rPr lang="zh-TW" altLang="en-US" sz="2400" u="sng" dirty="0" smtClean="0">
                <a:latin typeface="華康中黑體(P)" pitchFamily="34" charset="-120"/>
                <a:ea typeface="華康中黑體(P)" pitchFamily="34" charset="-120"/>
              </a:rPr>
              <a:t>證件影本資料</a:t>
            </a:r>
            <a:r>
              <a:rPr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），於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華康中黑體(P)" pitchFamily="34" charset="-120"/>
                <a:ea typeface="華康中黑體(P)" pitchFamily="34" charset="-120"/>
              </a:rPr>
              <a:t>10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華康中黑體(P)" pitchFamily="34" charset="-120"/>
                <a:ea typeface="華康中黑體(P)" pitchFamily="34" charset="-120"/>
              </a:rPr>
              <a:t>月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華康中黑體(P)" pitchFamily="34" charset="-120"/>
                <a:ea typeface="華康中黑體(P)" pitchFamily="34" charset="-120"/>
              </a:rPr>
              <a:t>18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華康中黑體(P)" pitchFamily="34" charset="-120"/>
                <a:ea typeface="華康中黑體(P)" pitchFamily="34" charset="-120"/>
              </a:rPr>
              <a:t>日（星期三）</a:t>
            </a:r>
            <a:r>
              <a:rPr lang="zh-TW" altLang="en-US" sz="2400" dirty="0" smtClean="0">
                <a:latin typeface="華康中黑體(P)" pitchFamily="34" charset="-120"/>
                <a:ea typeface="華康中黑體(P)" pitchFamily="34" charset="-120"/>
              </a:rPr>
              <a:t>前繳交至教學資源中心。</a:t>
            </a:r>
            <a:endParaRPr lang="en-US" altLang="zh-TW" sz="2400" dirty="0" smtClean="0">
              <a:latin typeface="華康中黑體(P)" pitchFamily="34" charset="-120"/>
              <a:ea typeface="華康中黑體(P)" pitchFamily="34" charset="-120"/>
            </a:endParaRP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zh-TW" altLang="en-US" sz="2400" dirty="0" smtClean="0"/>
              <a:t>匯款帳戶姓名須為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「學生本人」</a:t>
            </a:r>
            <a:r>
              <a:rPr lang="zh-TW" altLang="en-US" sz="2400" dirty="0" smtClean="0"/>
              <a:t>！請務必確認！</a:t>
            </a:r>
            <a:endParaRPr lang="en-US" altLang="zh-TW" sz="2400" dirty="0" smtClean="0"/>
          </a:p>
          <a:p>
            <a:pPr>
              <a:buNone/>
            </a:pPr>
            <a:endParaRPr lang="zh-TW" altLang="en-US" sz="24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管考事項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781128"/>
          </a:xfrm>
        </p:spPr>
        <p:txBody>
          <a:bodyPr>
            <a:noAutofit/>
          </a:bodyPr>
          <a:lstStyle/>
          <a:p>
            <a:pPr lvl="0" fontAlgn="auto">
              <a:lnSpc>
                <a:spcPts val="34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</a:rPr>
              <a:t>平時管考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：</a:t>
            </a:r>
            <a:r>
              <a:rPr lang="zh-TW" altLang="en-US" sz="2800" dirty="0" smtClean="0"/>
              <a:t>除每月</a:t>
            </a:r>
            <a:r>
              <a:rPr lang="zh-TW" altLang="en-US" sz="2800" dirty="0" smtClean="0">
                <a:solidFill>
                  <a:srgbClr val="00B0F0"/>
                </a:solidFill>
              </a:rPr>
              <a:t>月底</a:t>
            </a:r>
            <a:r>
              <a:rPr lang="zh-TW" altLang="en-US" sz="2800" dirty="0" smtClean="0"/>
              <a:t>繳交紀錄表，亦</a:t>
            </a:r>
            <a:r>
              <a:rPr lang="zh-TW" altLang="en-US" sz="2800" u="sng" dirty="0" smtClean="0"/>
              <a:t>不定期實地訪視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lvl="0" fontAlgn="auto">
              <a:lnSpc>
                <a:spcPts val="34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800" b="1" dirty="0" smtClean="0">
                <a:solidFill>
                  <a:srgbClr val="FF0000"/>
                </a:solidFill>
              </a:rPr>
              <a:t>期中社群提案競賽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繳交海報與期中企劃書</a:t>
            </a:r>
            <a:r>
              <a:rPr lang="en-US" altLang="zh-TW" sz="2800" dirty="0" smtClean="0">
                <a:solidFill>
                  <a:schemeClr val="accent1">
                    <a:lumMod val="75000"/>
                  </a:schemeClr>
                </a:solidFill>
              </a:rPr>
              <a:t>)—</a:t>
            </a:r>
            <a:r>
              <a:rPr lang="en-US" altLang="zh-TW" sz="2800" dirty="0" smtClean="0">
                <a:solidFill>
                  <a:srgbClr val="FF0000"/>
                </a:solidFill>
              </a:rPr>
              <a:t>10/23(</a:t>
            </a:r>
            <a:r>
              <a:rPr lang="zh-TW" altLang="en-US" sz="2800" dirty="0" smtClean="0">
                <a:solidFill>
                  <a:srgbClr val="FF0000"/>
                </a:solidFill>
              </a:rPr>
              <a:t>一</a:t>
            </a:r>
            <a:r>
              <a:rPr lang="en-US" altLang="zh-TW" sz="2800" dirty="0" smtClean="0">
                <a:solidFill>
                  <a:srgbClr val="FF0000"/>
                </a:solidFill>
              </a:rPr>
              <a:t>)~11/08(</a:t>
            </a:r>
            <a:r>
              <a:rPr lang="zh-TW" altLang="en-US" sz="2800" dirty="0" smtClean="0">
                <a:solidFill>
                  <a:srgbClr val="FF0000"/>
                </a:solidFill>
              </a:rPr>
              <a:t>三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</a:rPr>
              <a:t>下午</a:t>
            </a:r>
            <a:r>
              <a:rPr lang="en-US" altLang="zh-TW" sz="2800" dirty="0" smtClean="0">
                <a:solidFill>
                  <a:srgbClr val="FF0000"/>
                </a:solidFill>
              </a:rPr>
              <a:t>17:00</a:t>
            </a:r>
            <a:r>
              <a:rPr lang="zh-TW" altLang="en-US" sz="2800" dirty="0">
                <a:solidFill>
                  <a:srgbClr val="FF0000"/>
                </a:solidFill>
              </a:rPr>
              <a:t>止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lvl="0" fontAlgn="auto">
              <a:lnSpc>
                <a:spcPts val="34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自我檢核：</a:t>
            </a:r>
            <a:r>
              <a:rPr lang="zh-TW" altLang="en-US" sz="2800" dirty="0" smtClean="0"/>
              <a:t>請於</a:t>
            </a:r>
            <a:r>
              <a:rPr lang="en-US" altLang="zh-TW" sz="2800" b="1" dirty="0" smtClean="0">
                <a:hlinkClick r:id="rId3" action="ppaction://hlinkfile"/>
              </a:rPr>
              <a:t>01</a:t>
            </a:r>
            <a:r>
              <a:rPr lang="zh-TW" altLang="en-US" sz="2800" b="1" dirty="0" smtClean="0">
                <a:hlinkClick r:id="rId3" action="ppaction://hlinkfile"/>
              </a:rPr>
              <a:t>月初</a:t>
            </a:r>
            <a:r>
              <a:rPr lang="zh-TW" altLang="en-US" sz="2800" dirty="0" smtClean="0"/>
              <a:t>繳交</a:t>
            </a:r>
            <a:r>
              <a:rPr lang="zh-TW" altLang="en-US" sz="2800" b="1" dirty="0" smtClean="0">
                <a:hlinkClick r:id="rId3" action="ppaction://hlinkfile"/>
              </a:rPr>
              <a:t>運作檢核表</a:t>
            </a:r>
            <a:r>
              <a:rPr lang="en-US" altLang="zh-TW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3" action="ppaction://hlinkfile"/>
              </a:rPr>
              <a:t>【</a:t>
            </a:r>
            <a:r>
              <a:rPr lang="zh-TW" alt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3" action="ppaction://hlinkfile"/>
              </a:rPr>
              <a:t>附件四</a:t>
            </a:r>
            <a:r>
              <a:rPr lang="en-US" altLang="zh-TW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3" action="ppaction://hlinkfile"/>
              </a:rPr>
              <a:t>】 </a:t>
            </a:r>
            <a:endParaRPr lang="zh-TW" altLang="zh-TW" sz="2800" b="1" dirty="0" smtClean="0"/>
          </a:p>
          <a:p>
            <a:pPr fontAlgn="auto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</a:rPr>
              <a:t>運作</a:t>
            </a:r>
            <a:r>
              <a:rPr lang="zh-TW" altLang="zh-TW" sz="2800" dirty="0" smtClean="0">
                <a:solidFill>
                  <a:schemeClr val="accent1">
                    <a:lumMod val="75000"/>
                  </a:schemeClr>
                </a:solidFill>
              </a:rPr>
              <a:t>成果：</a:t>
            </a:r>
            <a:r>
              <a:rPr lang="zh-TW" altLang="zh-TW" sz="2800" dirty="0" smtClean="0"/>
              <a:t>為展現各社群運作成</a:t>
            </a:r>
            <a:r>
              <a:rPr lang="zh-TW" altLang="en-US" sz="2800" dirty="0" smtClean="0"/>
              <a:t>果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請</a:t>
            </a:r>
            <a:r>
              <a:rPr lang="zh-TW" altLang="zh-TW" sz="2800" dirty="0" smtClean="0"/>
              <a:t>於</a:t>
            </a:r>
            <a:r>
              <a:rPr lang="zh-TW" altLang="zh-TW" sz="2800" b="1" dirty="0" smtClean="0"/>
              <a:t>期末繳交</a:t>
            </a:r>
            <a:r>
              <a:rPr lang="zh-TW" altLang="en-US" sz="2800" b="1" u="sng" dirty="0" smtClean="0"/>
              <a:t>期末</a:t>
            </a:r>
            <a:r>
              <a:rPr lang="zh-TW" altLang="zh-TW" sz="2800" b="1" u="sng" dirty="0" smtClean="0"/>
              <a:t>成果報告</a:t>
            </a:r>
            <a:r>
              <a:rPr lang="zh-TW" altLang="en-US" sz="2800" b="1" u="sng" dirty="0" smtClean="0"/>
              <a:t>書</a:t>
            </a:r>
            <a:r>
              <a:rPr lang="zh-TW" altLang="zh-TW" sz="2800" b="1" dirty="0" smtClean="0"/>
              <a:t>。</a:t>
            </a:r>
            <a:endParaRPr lang="en-US" altLang="zh-TW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成果繳交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2400" dirty="0" smtClean="0"/>
              <a:t>每月繳交</a:t>
            </a:r>
            <a:r>
              <a:rPr lang="zh-TW" altLang="en-US" sz="2400" dirty="0" smtClean="0"/>
              <a:t>：</a:t>
            </a:r>
            <a:r>
              <a:rPr lang="zh-TW" altLang="zh-TW" sz="2400" b="1" dirty="0" smtClean="0">
                <a:solidFill>
                  <a:srgbClr val="0070C0"/>
                </a:solidFill>
              </a:rPr>
              <a:t>活動紀錄表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【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附件一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】</a:t>
            </a:r>
            <a:r>
              <a:rPr lang="zh-TW" altLang="en-US" sz="2400" dirty="0" smtClean="0"/>
              <a:t>、及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活動簽到表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【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附件二</a:t>
            </a:r>
            <a:r>
              <a:rPr lang="en-US" altLang="zh-TW" sz="2400" dirty="0" smtClean="0">
                <a:solidFill>
                  <a:srgbClr val="0070C0"/>
                </a:solidFill>
              </a:rPr>
              <a:t>】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每月三次</a:t>
            </a:r>
            <a:r>
              <a:rPr lang="en-US" altLang="zh-TW" sz="2400" dirty="0"/>
              <a:t>)</a:t>
            </a:r>
            <a:endParaRPr lang="en-US" altLang="zh-TW" sz="2400" dirty="0" smtClean="0"/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dirty="0" smtClean="0"/>
              <a:t>  執行期間：</a:t>
            </a:r>
            <a:r>
              <a:rPr lang="en-US" altLang="zh-TW" sz="2400" dirty="0" smtClean="0"/>
              <a:t>106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~107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01</a:t>
            </a:r>
            <a:r>
              <a:rPr lang="zh-TW" altLang="en-US" sz="2400" dirty="0" smtClean="0"/>
              <a:t>月，於</a:t>
            </a:r>
            <a:r>
              <a:rPr lang="zh-TW" alt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每月月底</a:t>
            </a:r>
            <a:r>
              <a:rPr lang="zh-TW" altLang="en-US" sz="2400" dirty="0" smtClean="0"/>
              <a:t>繳交紙本、電子檔</a:t>
            </a:r>
            <a:r>
              <a:rPr lang="en-US" altLang="zh-TW" sz="2400" b="1" u="sng" dirty="0" smtClean="0">
                <a:solidFill>
                  <a:srgbClr val="C00000"/>
                </a:solidFill>
              </a:rPr>
              <a:t>(</a:t>
            </a:r>
            <a:r>
              <a:rPr lang="zh-TW" altLang="en-US" sz="2400" b="1" u="sng" dirty="0" smtClean="0">
                <a:solidFill>
                  <a:srgbClr val="C00000"/>
                </a:solidFill>
              </a:rPr>
              <a:t>需有活動紀錄照片</a:t>
            </a:r>
            <a:r>
              <a:rPr lang="en-US" altLang="zh-TW" sz="2400" b="1" u="sng" dirty="0" smtClean="0">
                <a:solidFill>
                  <a:srgbClr val="C00000"/>
                </a:solidFill>
              </a:rPr>
              <a:t>)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2400" dirty="0" smtClean="0"/>
              <a:t>期末繳交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>
                <a:solidFill>
                  <a:srgbClr val="0070C0"/>
                </a:solidFill>
              </a:rPr>
              <a:t>運作檢核表</a:t>
            </a:r>
            <a:r>
              <a:rPr lang="en-US" altLang="zh-TW" b="1" dirty="0">
                <a:solidFill>
                  <a:srgbClr val="0070C0"/>
                </a:solidFill>
              </a:rPr>
              <a:t>【</a:t>
            </a:r>
            <a:r>
              <a:rPr lang="zh-TW" altLang="en-US" b="1" dirty="0">
                <a:solidFill>
                  <a:srgbClr val="0070C0"/>
                </a:solidFill>
              </a:rPr>
              <a:t>附件四</a:t>
            </a:r>
            <a:r>
              <a:rPr lang="en-US" altLang="zh-TW" b="1" dirty="0" smtClean="0">
                <a:solidFill>
                  <a:srgbClr val="0070C0"/>
                </a:solidFill>
              </a:rPr>
              <a:t>】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一組一份</a:t>
            </a:r>
            <a:r>
              <a:rPr lang="en-US" altLang="zh-TW" b="1" dirty="0"/>
              <a:t>)</a:t>
            </a:r>
            <a:r>
              <a:rPr lang="zh-TW" altLang="en-US" b="1" dirty="0" smtClean="0"/>
              <a:t>、</a:t>
            </a:r>
            <a:r>
              <a:rPr lang="zh-TW" altLang="en-US" b="1" dirty="0" smtClean="0">
                <a:solidFill>
                  <a:srgbClr val="0070C0"/>
                </a:solidFill>
              </a:rPr>
              <a:t>自我評量</a:t>
            </a:r>
            <a:r>
              <a:rPr lang="zh-TW" altLang="en-US" b="1" dirty="0" smtClean="0">
                <a:solidFill>
                  <a:srgbClr val="0070C0"/>
                </a:solidFill>
              </a:rPr>
              <a:t>表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每人一份</a:t>
            </a:r>
            <a:r>
              <a:rPr lang="en-US" altLang="zh-TW" b="1" dirty="0" smtClean="0"/>
              <a:t>)</a:t>
            </a:r>
            <a:endParaRPr lang="en-US" altLang="zh-TW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 smtClean="0">
                <a:solidFill>
                  <a:srgbClr val="0070C0"/>
                </a:solidFill>
              </a:rPr>
              <a:t>期末</a:t>
            </a:r>
            <a:r>
              <a:rPr lang="zh-TW" altLang="zh-TW" b="1" dirty="0" smtClean="0">
                <a:solidFill>
                  <a:srgbClr val="0070C0"/>
                </a:solidFill>
              </a:rPr>
              <a:t>成果報告</a:t>
            </a:r>
            <a:r>
              <a:rPr lang="zh-TW" altLang="en-US" b="1" dirty="0" smtClean="0">
                <a:solidFill>
                  <a:srgbClr val="0070C0"/>
                </a:solidFill>
              </a:rPr>
              <a:t>書</a:t>
            </a:r>
            <a:r>
              <a:rPr lang="en-US" altLang="zh-TW" b="1" dirty="0" smtClean="0">
                <a:solidFill>
                  <a:srgbClr val="0070C0"/>
                </a:solidFill>
              </a:rPr>
              <a:t>【</a:t>
            </a:r>
            <a:r>
              <a:rPr lang="zh-TW" altLang="en-US" b="1" dirty="0" smtClean="0">
                <a:solidFill>
                  <a:srgbClr val="0070C0"/>
                </a:solidFill>
              </a:rPr>
              <a:t>附件三</a:t>
            </a:r>
            <a:r>
              <a:rPr lang="en-US" altLang="zh-TW" b="1" dirty="0" smtClean="0">
                <a:solidFill>
                  <a:srgbClr val="0070C0"/>
                </a:solidFill>
              </a:rPr>
              <a:t>】</a:t>
            </a:r>
            <a:r>
              <a:rPr lang="zh-TW" altLang="en-US" dirty="0" smtClean="0"/>
              <a:t>請裝訂成冊，並請指導老師簽名確認，於</a:t>
            </a:r>
            <a:r>
              <a:rPr lang="zh-TW" altLang="en-US" b="1" u="sng" dirty="0" smtClean="0">
                <a:solidFill>
                  <a:schemeClr val="accent1">
                    <a:lumMod val="75000"/>
                  </a:schemeClr>
                </a:solidFill>
              </a:rPr>
              <a:t>一月上旬</a:t>
            </a:r>
            <a:r>
              <a:rPr lang="zh-TW" altLang="en-US" dirty="0" smtClean="0"/>
              <a:t>繳交紙本及電子檔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1935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b="1" dirty="0" smtClean="0"/>
              <a:t>自我評量問卷</a:t>
            </a:r>
            <a:endParaRPr lang="zh-TW" altLang="en-US" sz="4400" b="1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628650" y="1825625"/>
            <a:ext cx="8407846" cy="4351338"/>
          </a:xfrm>
        </p:spPr>
        <p:txBody>
          <a:bodyPr anchor="ctr">
            <a:normAutofit/>
          </a:bodyPr>
          <a:lstStyle/>
          <a:p>
            <a:r>
              <a:rPr lang="zh-TW" altLang="zh-TW" sz="2800" b="1" dirty="0"/>
              <a:t>自我評量</a:t>
            </a:r>
            <a:r>
              <a:rPr lang="zh-TW" altLang="zh-TW" sz="2800" b="1" dirty="0" smtClean="0"/>
              <a:t>調查表</a:t>
            </a:r>
            <a:endParaRPr lang="en-US" altLang="zh-TW" sz="2800" b="1" u="sng" dirty="0" smtClean="0">
              <a:solidFill>
                <a:srgbClr val="0070C0"/>
              </a:solidFill>
            </a:endParaRPr>
          </a:p>
          <a:p>
            <a:pPr lvl="1"/>
            <a:r>
              <a:rPr lang="en-US" altLang="zh-TW" sz="2200" dirty="0" smtClean="0"/>
              <a:t>10</a:t>
            </a:r>
            <a:r>
              <a:rPr lang="zh-TW" altLang="en-US" sz="2200" dirty="0"/>
              <a:t>月前測</a:t>
            </a:r>
            <a:r>
              <a:rPr lang="en-US" altLang="zh-TW" sz="2200" dirty="0"/>
              <a:t>(</a:t>
            </a:r>
            <a:r>
              <a:rPr lang="zh-TW" altLang="en-US" sz="2200" dirty="0"/>
              <a:t>僅需勾選項目</a:t>
            </a:r>
            <a:r>
              <a:rPr lang="en-US" altLang="zh-TW" sz="2200" dirty="0"/>
              <a:t>) </a:t>
            </a:r>
            <a:r>
              <a:rPr lang="en-US" altLang="zh-TW" sz="2200" dirty="0" smtClean="0">
                <a:hlinkClick r:id="rId2"/>
              </a:rPr>
              <a:t>https</a:t>
            </a:r>
            <a:r>
              <a:rPr lang="en-US" altLang="zh-TW" sz="2200" dirty="0">
                <a:hlinkClick r:id="rId2"/>
              </a:rPr>
              <a:t>://</a:t>
            </a:r>
            <a:r>
              <a:rPr lang="en-US" altLang="zh-TW" sz="2200" dirty="0" smtClean="0">
                <a:hlinkClick r:id="rId2"/>
              </a:rPr>
              <a:t>form2.thu.edu.tw/239545</a:t>
            </a:r>
            <a:endParaRPr lang="en-US" altLang="zh-TW" sz="2200" dirty="0" smtClean="0"/>
          </a:p>
          <a:p>
            <a:pPr lvl="1"/>
            <a:r>
              <a:rPr lang="en-US" altLang="zh-TW" sz="2200" dirty="0"/>
              <a:t>01</a:t>
            </a:r>
            <a:r>
              <a:rPr lang="zh-TW" altLang="en-US" sz="2200" dirty="0"/>
              <a:t>月後測</a:t>
            </a:r>
            <a:r>
              <a:rPr lang="en-US" altLang="zh-TW" sz="2200" dirty="0"/>
              <a:t>(</a:t>
            </a:r>
            <a:r>
              <a:rPr lang="zh-TW" altLang="en-US" sz="2200" dirty="0"/>
              <a:t>需加填文字</a:t>
            </a:r>
            <a:r>
              <a:rPr lang="zh-TW" altLang="en-US" sz="2200" dirty="0" smtClean="0"/>
              <a:t>意見</a:t>
            </a:r>
            <a:r>
              <a:rPr lang="en-US" altLang="zh-TW" sz="2200" dirty="0" smtClean="0"/>
              <a:t>)</a:t>
            </a:r>
            <a:r>
              <a:rPr lang="en-US" altLang="zh-TW" sz="2200" dirty="0" smtClean="0">
                <a:hlinkClick r:id="rId3"/>
              </a:rPr>
              <a:t>https</a:t>
            </a:r>
            <a:r>
              <a:rPr lang="en-US" altLang="zh-TW" sz="2200" dirty="0">
                <a:hlinkClick r:id="rId3"/>
              </a:rPr>
              <a:t>://form2.thu.edu.tw/242118</a:t>
            </a:r>
            <a:endParaRPr lang="en-US" altLang="zh-TW" sz="2200" dirty="0"/>
          </a:p>
        </p:txBody>
      </p:sp>
    </p:spTree>
    <p:extLst>
      <p:ext uri="{BB962C8B-B14F-4D97-AF65-F5344CB8AC3E}">
        <p14:creationId xmlns:p14="http://schemas.microsoft.com/office/powerpoint/2010/main" val="9177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繳交資料</a:t>
            </a:r>
            <a:endParaRPr lang="zh-TW" altLang="en-US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679"/>
              </p:ext>
            </p:extLst>
          </p:nvPr>
        </p:nvGraphicFramePr>
        <p:xfrm>
          <a:off x="251520" y="1690689"/>
          <a:ext cx="8597312" cy="35385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49328"/>
                <a:gridCol w="2149328"/>
                <a:gridCol w="2149328"/>
                <a:gridCol w="2149328"/>
              </a:tblGrid>
              <a:tr h="2660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3" marR="6133" marT="6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3" marR="6133" marT="6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3" marR="6133" marT="6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3" marR="6133" marT="6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272461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學生學習社群申請書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10/18(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繳交：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證件資料影本黏貼單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每個人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收據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每個人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期初自我評量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每個人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活動紀錄表、簽到表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三份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3" marR="6133" marT="6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期中提案競賽企劃書、海報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marR="0" indent="-17145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活動紀錄表、簽到表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三份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3" marR="6133" marT="6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活動紀錄表、簽到表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三份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3" marR="6133" marT="6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活動紀錄表、簽到表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期末成果報告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運作檢核表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一份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期末自我評量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每個人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3" marR="6133" marT="6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2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348880"/>
            <a:ext cx="4968552" cy="936104"/>
          </a:xfrm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感謝參與說明會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27984" y="537469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教務處教學資源中心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04-23590121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轉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22505</a:t>
            </a:r>
          </a:p>
          <a:p>
            <a:pPr algn="r"/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E-mail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600" dirty="0">
                <a:latin typeface="微軟正黑體" pitchFamily="34" charset="-120"/>
              </a:rPr>
              <a:t>yujhen@thu.edu.tw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44008" y="3717032"/>
            <a:ext cx="3600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祝  執行順利</a:t>
            </a:r>
            <a:endParaRPr lang="zh-TW" altLang="en-US" sz="44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61048"/>
            <a:ext cx="2342276" cy="220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2387</TotalTime>
  <Words>724</Words>
  <Application>Microsoft Office PowerPoint</Application>
  <PresentationFormat>如螢幕大小 (4:3)</PresentationFormat>
  <Paragraphs>74</Paragraphs>
  <Slides>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華康中黑體(P)</vt:lpstr>
      <vt:lpstr>微軟正黑體</vt:lpstr>
      <vt:lpstr>新細明體</vt:lpstr>
      <vt:lpstr>Arial</vt:lpstr>
      <vt:lpstr>Calibri</vt:lpstr>
      <vt:lpstr>Wingdings 2</vt:lpstr>
      <vt:lpstr>Office 佈景主題</vt:lpstr>
      <vt:lpstr>學生學習社群   運作說明會</vt:lpstr>
      <vt:lpstr>成立目的</vt:lpstr>
      <vt:lpstr>獎助金給付方式</vt:lpstr>
      <vt:lpstr>獎助金給付注意事項</vt:lpstr>
      <vt:lpstr>管考事項</vt:lpstr>
      <vt:lpstr>成果繳交</vt:lpstr>
      <vt:lpstr>自我評量問卷</vt:lpstr>
      <vt:lpstr>繳交資料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羅琬蓉</dc:creator>
  <cp:lastModifiedBy>Windows 使用者</cp:lastModifiedBy>
  <cp:revision>252</cp:revision>
  <dcterms:created xsi:type="dcterms:W3CDTF">2014-04-07T07:03:18Z</dcterms:created>
  <dcterms:modified xsi:type="dcterms:W3CDTF">2017-10-13T01:39:05Z</dcterms:modified>
</cp:coreProperties>
</file>